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59" r:id="rId6"/>
    <p:sldId id="258" r:id="rId7"/>
    <p:sldId id="267" r:id="rId8"/>
    <p:sldId id="263" r:id="rId9"/>
    <p:sldId id="264" r:id="rId10"/>
    <p:sldId id="265" r:id="rId11"/>
    <p:sldId id="266"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613AC-E39D-486E-87FD-632191DD4738}" type="datetimeFigureOut">
              <a:rPr lang="en-US" smtClean="0"/>
              <a:t>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38A2DA-C416-40B1-8373-9A00785CACC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613AC-E39D-486E-87FD-632191DD4738}" type="datetimeFigureOut">
              <a:rPr lang="en-US" smtClean="0"/>
              <a:t>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38A2DA-C416-40B1-8373-9A00785CACC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613AC-E39D-486E-87FD-632191DD4738}" type="datetimeFigureOut">
              <a:rPr lang="en-US" smtClean="0"/>
              <a:t>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38A2DA-C416-40B1-8373-9A00785CACC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613AC-E39D-486E-87FD-632191DD4738}" type="datetimeFigureOut">
              <a:rPr lang="en-US" smtClean="0"/>
              <a:t>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38A2DA-C416-40B1-8373-9A00785CACC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613AC-E39D-486E-87FD-632191DD4738}" type="datetimeFigureOut">
              <a:rPr lang="en-US" smtClean="0"/>
              <a:t>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38A2DA-C416-40B1-8373-9A00785CACC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613AC-E39D-486E-87FD-632191DD4738}" type="datetimeFigureOut">
              <a:rPr lang="en-US" smtClean="0"/>
              <a:t>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38A2DA-C416-40B1-8373-9A00785CACC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613AC-E39D-486E-87FD-632191DD4738}" type="datetimeFigureOut">
              <a:rPr lang="en-US" smtClean="0"/>
              <a:t>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38A2DA-C416-40B1-8373-9A00785CACC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613AC-E39D-486E-87FD-632191DD4738}" type="datetimeFigureOut">
              <a:rPr lang="en-US" smtClean="0"/>
              <a:t>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38A2DA-C416-40B1-8373-9A00785CACC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613AC-E39D-486E-87FD-632191DD4738}" type="datetimeFigureOut">
              <a:rPr lang="en-US" smtClean="0"/>
              <a:t>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38A2DA-C416-40B1-8373-9A00785CACC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613AC-E39D-486E-87FD-632191DD4738}" type="datetimeFigureOut">
              <a:rPr lang="en-US" smtClean="0"/>
              <a:t>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38A2DA-C416-40B1-8373-9A00785CACC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613AC-E39D-486E-87FD-632191DD4738}" type="datetimeFigureOut">
              <a:rPr lang="en-US" smtClean="0"/>
              <a:t>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38A2DA-C416-40B1-8373-9A00785CACC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613AC-E39D-486E-87FD-632191DD4738}" type="datetimeFigureOut">
              <a:rPr lang="en-US" smtClean="0"/>
              <a:t>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38A2DA-C416-40B1-8373-9A00785CACC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gif"/><Relationship Id="rId1" Type="http://schemas.openxmlformats.org/officeDocument/2006/relationships/slideLayout" Target="../slideLayouts/slideLayout7.xml"/><Relationship Id="rId4" Type="http://schemas.openxmlformats.org/officeDocument/2006/relationships/image" Target="../media/image12.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822575"/>
          </a:xfrm>
        </p:spPr>
        <p:txBody>
          <a:bodyPr>
            <a:noAutofit/>
          </a:bodyPr>
          <a:lstStyle/>
          <a:p>
            <a:r>
              <a:rPr lang="en-US" sz="9600" b="1" dirty="0" smtClean="0">
                <a:solidFill>
                  <a:srgbClr val="FF0000"/>
                </a:solidFill>
                <a:latin typeface="Goudy Stout" pitchFamily="18" charset="0"/>
              </a:rPr>
              <a:t>EYE</a:t>
            </a:r>
            <a:endParaRPr lang="en-US" sz="9600" b="1" dirty="0">
              <a:solidFill>
                <a:srgbClr val="FF0000"/>
              </a:solidFill>
              <a:latin typeface="Goudy Stout"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srcRect/>
          <a:stretch>
            <a:fillRect/>
          </a:stretch>
        </p:blipFill>
        <p:spPr bwMode="auto">
          <a:xfrm>
            <a:off x="381000" y="304800"/>
            <a:ext cx="2409825" cy="2133600"/>
          </a:xfrm>
          <a:prstGeom prst="rect">
            <a:avLst/>
          </a:prstGeom>
          <a:noFill/>
          <a:ln w="9525">
            <a:noFill/>
            <a:miter lim="800000"/>
            <a:headEnd/>
            <a:tailEnd/>
          </a:ln>
          <a:effectLst/>
        </p:spPr>
      </p:pic>
      <p:pic>
        <p:nvPicPr>
          <p:cNvPr id="22531" name="Picture 3"/>
          <p:cNvPicPr>
            <a:picLocks noChangeAspect="1" noChangeArrowheads="1"/>
          </p:cNvPicPr>
          <p:nvPr/>
        </p:nvPicPr>
        <p:blipFill>
          <a:blip r:embed="rId3"/>
          <a:srcRect/>
          <a:stretch>
            <a:fillRect/>
          </a:stretch>
        </p:blipFill>
        <p:spPr bwMode="auto">
          <a:xfrm>
            <a:off x="2667000" y="1219200"/>
            <a:ext cx="5867400" cy="480060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srcRect/>
          <a:stretch>
            <a:fillRect/>
          </a:stretch>
        </p:blipFill>
        <p:spPr bwMode="auto">
          <a:xfrm>
            <a:off x="609600" y="304800"/>
            <a:ext cx="8153399" cy="624840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srcRect/>
          <a:stretch>
            <a:fillRect/>
          </a:stretch>
        </p:blipFill>
        <p:spPr bwMode="auto">
          <a:xfrm>
            <a:off x="838200" y="762000"/>
            <a:ext cx="7620000" cy="5181599"/>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srcRect/>
          <a:stretch>
            <a:fillRect/>
          </a:stretch>
        </p:blipFill>
        <p:spPr bwMode="auto">
          <a:xfrm>
            <a:off x="838200" y="838200"/>
            <a:ext cx="7620000" cy="5486400"/>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srcRect/>
          <a:stretch>
            <a:fillRect/>
          </a:stretch>
        </p:blipFill>
        <p:spPr bwMode="auto">
          <a:xfrm>
            <a:off x="457200" y="304800"/>
            <a:ext cx="8229600" cy="6324600"/>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srcRect/>
          <a:stretch>
            <a:fillRect/>
          </a:stretch>
        </p:blipFill>
        <p:spPr bwMode="auto">
          <a:xfrm>
            <a:off x="762000" y="0"/>
            <a:ext cx="5715000" cy="6705599"/>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srcRect/>
          <a:stretch>
            <a:fillRect/>
          </a:stretch>
        </p:blipFill>
        <p:spPr bwMode="auto">
          <a:xfrm>
            <a:off x="1828800" y="914400"/>
            <a:ext cx="5791200" cy="51054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2"/>
          <a:srcRect/>
          <a:stretch>
            <a:fillRect/>
          </a:stretch>
        </p:blipFill>
        <p:spPr bwMode="auto">
          <a:xfrm>
            <a:off x="4114800" y="1295400"/>
            <a:ext cx="4838700" cy="4514850"/>
          </a:xfrm>
          <a:prstGeom prst="rect">
            <a:avLst/>
          </a:prstGeom>
          <a:noFill/>
          <a:ln w="9525">
            <a:noFill/>
            <a:miter lim="800000"/>
            <a:headEnd/>
            <a:tailEnd/>
          </a:ln>
          <a:effectLst/>
        </p:spPr>
      </p:pic>
      <p:pic>
        <p:nvPicPr>
          <p:cNvPr id="10242" name="Picture 2" descr="http://www.google.com/url?source=imgres&amp;ct=img&amp;q=http://smilingldsgirl.files.wordpress.com/2009/09/complex_eye_500.jpg&amp;sa=X&amp;ei=KCdRTbv1O-bKcPzw9eoG&amp;ved=0CAQQ8wc&amp;usg=AFQjCNHWZLCZKWlCDBmolcIlPg0__oXABw"/>
          <p:cNvPicPr>
            <a:picLocks noChangeAspect="1" noChangeArrowheads="1"/>
          </p:cNvPicPr>
          <p:nvPr/>
        </p:nvPicPr>
        <p:blipFill>
          <a:blip r:embed="rId3"/>
          <a:srcRect/>
          <a:stretch>
            <a:fillRect/>
          </a:stretch>
        </p:blipFill>
        <p:spPr bwMode="auto">
          <a:xfrm>
            <a:off x="609600" y="1524000"/>
            <a:ext cx="5257800" cy="44196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Drawing of the eye"/>
          <p:cNvPicPr>
            <a:picLocks noChangeAspect="1" noChangeArrowheads="1"/>
          </p:cNvPicPr>
          <p:nvPr/>
        </p:nvPicPr>
        <p:blipFill>
          <a:blip r:embed="rId2"/>
          <a:srcRect/>
          <a:stretch>
            <a:fillRect/>
          </a:stretch>
        </p:blipFill>
        <p:spPr bwMode="auto">
          <a:xfrm>
            <a:off x="1219200" y="762000"/>
            <a:ext cx="6400800" cy="47244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Drawing of the eye"/>
          <p:cNvPicPr>
            <a:picLocks noChangeAspect="1" noChangeArrowheads="1"/>
          </p:cNvPicPr>
          <p:nvPr/>
        </p:nvPicPr>
        <p:blipFill>
          <a:blip r:embed="rId2"/>
          <a:srcRect/>
          <a:stretch>
            <a:fillRect/>
          </a:stretch>
        </p:blipFill>
        <p:spPr bwMode="auto">
          <a:xfrm>
            <a:off x="838200" y="381000"/>
            <a:ext cx="7467600" cy="57912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Drawing of the eye"/>
          <p:cNvPicPr>
            <a:picLocks noChangeAspect="1" noChangeArrowheads="1"/>
          </p:cNvPicPr>
          <p:nvPr/>
        </p:nvPicPr>
        <p:blipFill>
          <a:blip r:embed="rId2"/>
          <a:srcRect/>
          <a:stretch>
            <a:fillRect/>
          </a:stretch>
        </p:blipFill>
        <p:spPr bwMode="auto">
          <a:xfrm>
            <a:off x="1905000" y="4191000"/>
            <a:ext cx="4894617" cy="2057400"/>
          </a:xfrm>
          <a:prstGeom prst="rect">
            <a:avLst/>
          </a:prstGeom>
          <a:noFill/>
        </p:spPr>
      </p:pic>
      <p:pic>
        <p:nvPicPr>
          <p:cNvPr id="16388" name="Picture 4" descr="Drawing of the eye in its socket"/>
          <p:cNvPicPr>
            <a:picLocks noChangeAspect="1" noChangeArrowheads="1"/>
          </p:cNvPicPr>
          <p:nvPr/>
        </p:nvPicPr>
        <p:blipFill>
          <a:blip r:embed="rId3"/>
          <a:srcRect/>
          <a:stretch>
            <a:fillRect/>
          </a:stretch>
        </p:blipFill>
        <p:spPr bwMode="auto">
          <a:xfrm>
            <a:off x="2362200" y="609600"/>
            <a:ext cx="4876800" cy="3200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Drawing of the optic pathways"/>
          <p:cNvPicPr>
            <a:picLocks noChangeAspect="1" noChangeArrowheads="1"/>
          </p:cNvPicPr>
          <p:nvPr/>
        </p:nvPicPr>
        <p:blipFill>
          <a:blip r:embed="rId2"/>
          <a:srcRect/>
          <a:stretch>
            <a:fillRect/>
          </a:stretch>
        </p:blipFill>
        <p:spPr bwMode="auto">
          <a:xfrm>
            <a:off x="762000" y="685799"/>
            <a:ext cx="7467600" cy="5410487"/>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srcRect/>
          <a:stretch>
            <a:fillRect/>
          </a:stretch>
        </p:blipFill>
        <p:spPr bwMode="auto">
          <a:xfrm>
            <a:off x="457200" y="381000"/>
            <a:ext cx="7391400" cy="2590800"/>
          </a:xfrm>
          <a:prstGeom prst="rect">
            <a:avLst/>
          </a:prstGeom>
          <a:noFill/>
          <a:ln w="9525">
            <a:noFill/>
            <a:miter lim="800000"/>
            <a:headEnd/>
            <a:tailEnd/>
          </a:ln>
          <a:effectLst/>
        </p:spPr>
      </p:pic>
      <p:pic>
        <p:nvPicPr>
          <p:cNvPr id="23555" name="Picture 3"/>
          <p:cNvPicPr>
            <a:picLocks noChangeAspect="1" noChangeArrowheads="1"/>
          </p:cNvPicPr>
          <p:nvPr/>
        </p:nvPicPr>
        <p:blipFill>
          <a:blip r:embed="rId3"/>
          <a:srcRect/>
          <a:stretch>
            <a:fillRect/>
          </a:stretch>
        </p:blipFill>
        <p:spPr bwMode="auto">
          <a:xfrm>
            <a:off x="762000" y="3200400"/>
            <a:ext cx="7162800" cy="312420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micromaint2.gif"/>
          <p:cNvPicPr>
            <a:picLocks noChangeAspect="1" noChangeArrowheads="1"/>
          </p:cNvPicPr>
          <p:nvPr/>
        </p:nvPicPr>
        <p:blipFill>
          <a:blip r:embed="rId2"/>
          <a:srcRect/>
          <a:stretch>
            <a:fillRect/>
          </a:stretch>
        </p:blipFill>
        <p:spPr bwMode="auto">
          <a:xfrm>
            <a:off x="5334000" y="228600"/>
            <a:ext cx="3276600" cy="3048000"/>
          </a:xfrm>
          <a:prstGeom prst="rect">
            <a:avLst/>
          </a:prstGeom>
          <a:noFill/>
        </p:spPr>
      </p:pic>
      <p:pic>
        <p:nvPicPr>
          <p:cNvPr id="19462" name="Picture 6" descr="micromaint3.gif"/>
          <p:cNvPicPr>
            <a:picLocks noChangeAspect="1" noChangeArrowheads="1"/>
          </p:cNvPicPr>
          <p:nvPr/>
        </p:nvPicPr>
        <p:blipFill>
          <a:blip r:embed="rId3"/>
          <a:srcRect/>
          <a:stretch>
            <a:fillRect/>
          </a:stretch>
        </p:blipFill>
        <p:spPr bwMode="auto">
          <a:xfrm>
            <a:off x="5638800" y="3429000"/>
            <a:ext cx="3048000" cy="3276600"/>
          </a:xfrm>
          <a:prstGeom prst="rect">
            <a:avLst/>
          </a:prstGeom>
          <a:noFill/>
        </p:spPr>
      </p:pic>
      <p:pic>
        <p:nvPicPr>
          <p:cNvPr id="7" name="Picture 2" descr="micromaint1.gif"/>
          <p:cNvPicPr>
            <a:picLocks noChangeAspect="1" noChangeArrowheads="1"/>
          </p:cNvPicPr>
          <p:nvPr/>
        </p:nvPicPr>
        <p:blipFill>
          <a:blip r:embed="rId4"/>
          <a:srcRect/>
          <a:stretch>
            <a:fillRect/>
          </a:stretch>
        </p:blipFill>
        <p:spPr bwMode="auto">
          <a:xfrm>
            <a:off x="76200" y="152400"/>
            <a:ext cx="5257800" cy="66294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28600" y="228600"/>
          <a:ext cx="8534400" cy="6096521"/>
        </p:xfrm>
        <a:graphic>
          <a:graphicData uri="http://schemas.openxmlformats.org/drawingml/2006/table">
            <a:tbl>
              <a:tblPr/>
              <a:tblGrid>
                <a:gridCol w="1600200"/>
                <a:gridCol w="6934200"/>
              </a:tblGrid>
              <a:tr h="50700">
                <a:tc>
                  <a:txBody>
                    <a:bodyPr/>
                    <a:lstStyle/>
                    <a:p>
                      <a:pPr algn="l"/>
                      <a:r>
                        <a:rPr lang="en-US" sz="1300" b="1"/>
                        <a:t>Term</a:t>
                      </a:r>
                      <a:endParaRPr lang="en-US" sz="1300"/>
                    </a:p>
                  </a:txBody>
                  <a:tcPr marL="6325" marR="6325" marT="6325" marB="6325" anchor="ctr">
                    <a:lnL>
                      <a:noFill/>
                    </a:lnL>
                    <a:lnR>
                      <a:noFill/>
                    </a:lnR>
                    <a:lnT>
                      <a:noFill/>
                    </a:lnT>
                    <a:lnB>
                      <a:noFill/>
                    </a:lnB>
                    <a:solidFill>
                      <a:srgbClr val="C1C1C1"/>
                    </a:solidFill>
                  </a:tcPr>
                </a:tc>
                <a:tc>
                  <a:txBody>
                    <a:bodyPr/>
                    <a:lstStyle/>
                    <a:p>
                      <a:pPr algn="l"/>
                      <a:r>
                        <a:rPr lang="en-US" sz="1300" b="1"/>
                        <a:t>Definition</a:t>
                      </a:r>
                      <a:endParaRPr lang="en-US" sz="1300"/>
                    </a:p>
                  </a:txBody>
                  <a:tcPr marL="6325" marR="6325" marT="6325" marB="6325" anchor="ctr">
                    <a:lnL>
                      <a:noFill/>
                    </a:lnL>
                    <a:lnR>
                      <a:noFill/>
                    </a:lnR>
                    <a:lnT>
                      <a:noFill/>
                    </a:lnT>
                    <a:lnB>
                      <a:noFill/>
                    </a:lnB>
                    <a:solidFill>
                      <a:srgbClr val="C1C1C1"/>
                    </a:solidFill>
                  </a:tcPr>
                </a:tc>
              </a:tr>
              <a:tr h="201229">
                <a:tc>
                  <a:txBody>
                    <a:bodyPr/>
                    <a:lstStyle/>
                    <a:p>
                      <a:pPr algn="l"/>
                      <a:r>
                        <a:rPr lang="en-US" sz="1300">
                          <a:solidFill>
                            <a:srgbClr val="000000"/>
                          </a:solidFill>
                          <a:latin typeface="Arial"/>
                        </a:rPr>
                        <a:t>Condenser</a:t>
                      </a:r>
                    </a:p>
                  </a:txBody>
                  <a:tcPr marL="6325" marR="6325" marT="6325" marB="6325">
                    <a:lnL>
                      <a:noFill/>
                    </a:lnL>
                    <a:lnR>
                      <a:noFill/>
                    </a:lnR>
                    <a:lnT>
                      <a:noFill/>
                    </a:lnT>
                    <a:lnB>
                      <a:noFill/>
                    </a:lnB>
                  </a:tcPr>
                </a:tc>
                <a:tc>
                  <a:txBody>
                    <a:bodyPr/>
                    <a:lstStyle/>
                    <a:p>
                      <a:pPr algn="l"/>
                      <a:r>
                        <a:rPr lang="en-US" sz="1300" dirty="0">
                          <a:solidFill>
                            <a:srgbClr val="000000"/>
                          </a:solidFill>
                          <a:latin typeface="Arial"/>
                        </a:rPr>
                        <a:t>A lens or system of lenses which collects light rays and converges them to a focus.</a:t>
                      </a:r>
                    </a:p>
                  </a:txBody>
                  <a:tcPr marL="6325" marR="6325" marT="6325" marB="6325" anchor="ctr">
                    <a:lnL>
                      <a:noFill/>
                    </a:lnL>
                    <a:lnR>
                      <a:noFill/>
                    </a:lnR>
                    <a:lnT>
                      <a:noFill/>
                    </a:lnT>
                    <a:lnB>
                      <a:noFill/>
                    </a:lnB>
                  </a:tcPr>
                </a:tc>
              </a:tr>
              <a:tr h="359411">
                <a:tc>
                  <a:txBody>
                    <a:bodyPr/>
                    <a:lstStyle/>
                    <a:p>
                      <a:pPr algn="l"/>
                      <a:r>
                        <a:rPr lang="en-US" sz="1300">
                          <a:solidFill>
                            <a:srgbClr val="000000"/>
                          </a:solidFill>
                          <a:latin typeface="Arial"/>
                        </a:rPr>
                        <a:t>Depth of field</a:t>
                      </a:r>
                    </a:p>
                  </a:txBody>
                  <a:tcPr marL="6325" marR="6325" marT="6325" marB="6325">
                    <a:lnL>
                      <a:noFill/>
                    </a:lnL>
                    <a:lnR>
                      <a:noFill/>
                    </a:lnR>
                    <a:lnT>
                      <a:noFill/>
                    </a:lnT>
                    <a:lnB>
                      <a:noFill/>
                    </a:lnB>
                  </a:tcPr>
                </a:tc>
                <a:tc>
                  <a:txBody>
                    <a:bodyPr/>
                    <a:lstStyle/>
                    <a:p>
                      <a:pPr algn="l"/>
                      <a:r>
                        <a:rPr lang="en-US" sz="1300" dirty="0">
                          <a:solidFill>
                            <a:srgbClr val="000000"/>
                          </a:solidFill>
                          <a:latin typeface="Arial"/>
                        </a:rPr>
                        <a:t>The ability of a lens to furnish an image above and below the focal plane; depth of field decreases with the increase in aperture or with an increase in magnification.</a:t>
                      </a:r>
                    </a:p>
                  </a:txBody>
                  <a:tcPr marL="6325" marR="6325" marT="6325" marB="6325" anchor="ctr">
                    <a:lnL>
                      <a:noFill/>
                    </a:lnL>
                    <a:lnR>
                      <a:noFill/>
                    </a:lnR>
                    <a:lnT>
                      <a:noFill/>
                    </a:lnT>
                    <a:lnB>
                      <a:noFill/>
                    </a:lnB>
                  </a:tcPr>
                </a:tc>
              </a:tr>
              <a:tr h="389391">
                <a:tc>
                  <a:txBody>
                    <a:bodyPr/>
                    <a:lstStyle/>
                    <a:p>
                      <a:pPr algn="l"/>
                      <a:r>
                        <a:rPr lang="en-US" sz="1300">
                          <a:solidFill>
                            <a:srgbClr val="000000"/>
                          </a:solidFill>
                          <a:latin typeface="Arial"/>
                        </a:rPr>
                        <a:t>DIN</a:t>
                      </a:r>
                    </a:p>
                  </a:txBody>
                  <a:tcPr marL="6325" marR="6325" marT="6325" marB="6325">
                    <a:lnL>
                      <a:noFill/>
                    </a:lnL>
                    <a:lnR>
                      <a:noFill/>
                    </a:lnR>
                    <a:lnT>
                      <a:noFill/>
                    </a:lnT>
                    <a:lnB>
                      <a:noFill/>
                    </a:lnB>
                  </a:tcPr>
                </a:tc>
                <a:tc>
                  <a:txBody>
                    <a:bodyPr/>
                    <a:lstStyle/>
                    <a:p>
                      <a:pPr algn="l"/>
                      <a:r>
                        <a:rPr lang="en-US" sz="1300" dirty="0">
                          <a:solidFill>
                            <a:srgbClr val="000000"/>
                          </a:solidFill>
                          <a:latin typeface="Arial"/>
                        </a:rPr>
                        <a:t>(Abbreviation for </a:t>
                      </a:r>
                      <a:r>
                        <a:rPr lang="en-US" sz="1300" dirty="0" err="1">
                          <a:solidFill>
                            <a:srgbClr val="000000"/>
                          </a:solidFill>
                          <a:latin typeface="Arial"/>
                        </a:rPr>
                        <a:t>Deutsches</a:t>
                      </a:r>
                      <a:r>
                        <a:rPr lang="en-US" sz="1300" dirty="0">
                          <a:solidFill>
                            <a:srgbClr val="000000"/>
                          </a:solidFill>
                          <a:latin typeface="Arial"/>
                        </a:rPr>
                        <a:t> </a:t>
                      </a:r>
                      <a:r>
                        <a:rPr lang="en-US" sz="1300" dirty="0" err="1">
                          <a:solidFill>
                            <a:srgbClr val="000000"/>
                          </a:solidFill>
                          <a:latin typeface="Arial"/>
                        </a:rPr>
                        <a:t>Institut</a:t>
                      </a:r>
                      <a:r>
                        <a:rPr lang="en-US" sz="1300" dirty="0">
                          <a:solidFill>
                            <a:srgbClr val="000000"/>
                          </a:solidFill>
                          <a:latin typeface="Arial"/>
                        </a:rPr>
                        <a:t> fur </a:t>
                      </a:r>
                      <a:r>
                        <a:rPr lang="en-US" sz="1300" dirty="0" err="1">
                          <a:solidFill>
                            <a:srgbClr val="000000"/>
                          </a:solidFill>
                          <a:latin typeface="Arial"/>
                        </a:rPr>
                        <a:t>Normung</a:t>
                      </a:r>
                      <a:r>
                        <a:rPr lang="en-US" sz="1300" dirty="0">
                          <a:solidFill>
                            <a:srgbClr val="000000"/>
                          </a:solidFill>
                          <a:latin typeface="Arial"/>
                        </a:rPr>
                        <a:t>) A German national standards body which has set internationally accepted standards for a variety of devices, including optics.</a:t>
                      </a:r>
                    </a:p>
                  </a:txBody>
                  <a:tcPr marL="6325" marR="6325" marT="6325" marB="6325" anchor="ctr">
                    <a:lnL>
                      <a:noFill/>
                    </a:lnL>
                    <a:lnR>
                      <a:noFill/>
                    </a:lnR>
                    <a:lnT>
                      <a:noFill/>
                    </a:lnT>
                    <a:lnB>
                      <a:noFill/>
                    </a:lnB>
                  </a:tcPr>
                </a:tc>
              </a:tr>
              <a:tr h="359411">
                <a:tc>
                  <a:txBody>
                    <a:bodyPr/>
                    <a:lstStyle/>
                    <a:p>
                      <a:pPr algn="l"/>
                      <a:r>
                        <a:rPr lang="en-US" sz="1300">
                          <a:solidFill>
                            <a:srgbClr val="000000"/>
                          </a:solidFill>
                          <a:latin typeface="Arial"/>
                        </a:rPr>
                        <a:t>Field of view</a:t>
                      </a:r>
                    </a:p>
                  </a:txBody>
                  <a:tcPr marL="6325" marR="6325" marT="6325" marB="6325">
                    <a:lnL>
                      <a:noFill/>
                    </a:lnL>
                    <a:lnR>
                      <a:noFill/>
                    </a:lnR>
                    <a:lnT>
                      <a:noFill/>
                    </a:lnT>
                    <a:lnB>
                      <a:noFill/>
                    </a:lnB>
                  </a:tcPr>
                </a:tc>
                <a:tc>
                  <a:txBody>
                    <a:bodyPr/>
                    <a:lstStyle/>
                    <a:p>
                      <a:pPr algn="l"/>
                      <a:r>
                        <a:rPr lang="en-US" sz="1300" dirty="0">
                          <a:solidFill>
                            <a:srgbClr val="000000"/>
                          </a:solidFill>
                          <a:latin typeface="Arial"/>
                        </a:rPr>
                        <a:t>The area which is seen through a lens system. In a microscope, it is the circular area viewed through the eyepiece. It will vary depending upon the magnification.</a:t>
                      </a:r>
                    </a:p>
                  </a:txBody>
                  <a:tcPr marL="6325" marR="6325" marT="6325" marB="6325" anchor="ctr">
                    <a:lnL>
                      <a:noFill/>
                    </a:lnL>
                    <a:lnR>
                      <a:noFill/>
                    </a:lnR>
                    <a:lnT>
                      <a:noFill/>
                    </a:lnT>
                    <a:lnB>
                      <a:noFill/>
                    </a:lnB>
                  </a:tcPr>
                </a:tc>
              </a:tr>
              <a:tr h="464656">
                <a:tc>
                  <a:txBody>
                    <a:bodyPr/>
                    <a:lstStyle/>
                    <a:p>
                      <a:pPr algn="l"/>
                      <a:r>
                        <a:rPr lang="en-US" sz="1300">
                          <a:solidFill>
                            <a:srgbClr val="000000"/>
                          </a:solidFill>
                          <a:latin typeface="Arial"/>
                        </a:rPr>
                        <a:t>High power</a:t>
                      </a:r>
                    </a:p>
                  </a:txBody>
                  <a:tcPr marL="6325" marR="6325" marT="6325" marB="6325">
                    <a:lnL>
                      <a:noFill/>
                    </a:lnL>
                    <a:lnR>
                      <a:noFill/>
                    </a:lnR>
                    <a:lnT>
                      <a:noFill/>
                    </a:lnT>
                    <a:lnB>
                      <a:noFill/>
                    </a:lnB>
                  </a:tcPr>
                </a:tc>
                <a:tc>
                  <a:txBody>
                    <a:bodyPr/>
                    <a:lstStyle/>
                    <a:p>
                      <a:pPr algn="l"/>
                      <a:r>
                        <a:rPr lang="en-US" sz="1300" dirty="0">
                          <a:solidFill>
                            <a:srgbClr val="000000"/>
                          </a:solidFill>
                          <a:latin typeface="Arial"/>
                        </a:rPr>
                        <a:t>The high power objective in the nosepiece of the microscope. Usually the objective in the 40X range is called the high power objective. If the scope has an oil immersion lens (100X), it is not referred to as the high power objective.</a:t>
                      </a:r>
                    </a:p>
                  </a:txBody>
                  <a:tcPr marL="6325" marR="6325" marT="6325" marB="6325" anchor="ctr">
                    <a:lnL>
                      <a:noFill/>
                    </a:lnL>
                    <a:lnR>
                      <a:noFill/>
                    </a:lnR>
                    <a:lnT>
                      <a:noFill/>
                    </a:lnT>
                    <a:lnB>
                      <a:noFill/>
                    </a:lnB>
                  </a:tcPr>
                </a:tc>
              </a:tr>
              <a:tr h="359411">
                <a:tc>
                  <a:txBody>
                    <a:bodyPr/>
                    <a:lstStyle/>
                    <a:p>
                      <a:pPr algn="l"/>
                      <a:r>
                        <a:rPr lang="en-US" sz="1300">
                          <a:solidFill>
                            <a:srgbClr val="000000"/>
                          </a:solidFill>
                          <a:latin typeface="Arial"/>
                        </a:rPr>
                        <a:t>Intermediate power</a:t>
                      </a:r>
                    </a:p>
                  </a:txBody>
                  <a:tcPr marL="6325" marR="6325" marT="6325" marB="6325">
                    <a:lnL>
                      <a:noFill/>
                    </a:lnL>
                    <a:lnR>
                      <a:noFill/>
                    </a:lnR>
                    <a:lnT>
                      <a:noFill/>
                    </a:lnT>
                    <a:lnB>
                      <a:noFill/>
                    </a:lnB>
                  </a:tcPr>
                </a:tc>
                <a:tc>
                  <a:txBody>
                    <a:bodyPr/>
                    <a:lstStyle/>
                    <a:p>
                      <a:pPr algn="l"/>
                      <a:r>
                        <a:rPr lang="en-US" sz="1300" dirty="0">
                          <a:solidFill>
                            <a:srgbClr val="000000"/>
                          </a:solidFill>
                          <a:latin typeface="Arial"/>
                        </a:rPr>
                        <a:t>The middle power objective; usually 10X.</a:t>
                      </a:r>
                    </a:p>
                  </a:txBody>
                  <a:tcPr marL="6325" marR="6325" marT="6325" marB="6325" anchor="ctr">
                    <a:lnL>
                      <a:noFill/>
                    </a:lnL>
                    <a:lnR>
                      <a:noFill/>
                    </a:lnR>
                    <a:lnT>
                      <a:noFill/>
                    </a:lnT>
                    <a:lnB>
                      <a:noFill/>
                    </a:lnB>
                  </a:tcPr>
                </a:tc>
              </a:tr>
              <a:tr h="186239">
                <a:tc>
                  <a:txBody>
                    <a:bodyPr/>
                    <a:lstStyle/>
                    <a:p>
                      <a:pPr algn="l"/>
                      <a:r>
                        <a:rPr lang="en-US" sz="1300">
                          <a:solidFill>
                            <a:srgbClr val="000000"/>
                          </a:solidFill>
                          <a:latin typeface="Arial"/>
                        </a:rPr>
                        <a:t>Low power</a:t>
                      </a:r>
                    </a:p>
                  </a:txBody>
                  <a:tcPr marL="6325" marR="6325" marT="6325" marB="6325">
                    <a:lnL>
                      <a:noFill/>
                    </a:lnL>
                    <a:lnR>
                      <a:noFill/>
                    </a:lnR>
                    <a:lnT>
                      <a:noFill/>
                    </a:lnT>
                    <a:lnB>
                      <a:noFill/>
                    </a:lnB>
                  </a:tcPr>
                </a:tc>
                <a:tc>
                  <a:txBody>
                    <a:bodyPr/>
                    <a:lstStyle/>
                    <a:p>
                      <a:pPr algn="l"/>
                      <a:r>
                        <a:rPr lang="en-US" sz="1300" dirty="0">
                          <a:solidFill>
                            <a:srgbClr val="000000"/>
                          </a:solidFill>
                          <a:latin typeface="Arial"/>
                        </a:rPr>
                        <a:t>The lowest power objective; usually 4X.</a:t>
                      </a:r>
                    </a:p>
                  </a:txBody>
                  <a:tcPr marL="6325" marR="6325" marT="6325" marB="6325" anchor="ctr">
                    <a:lnL>
                      <a:noFill/>
                    </a:lnL>
                    <a:lnR>
                      <a:noFill/>
                    </a:lnR>
                    <a:lnT>
                      <a:noFill/>
                    </a:lnT>
                    <a:lnB>
                      <a:noFill/>
                    </a:lnB>
                  </a:tcPr>
                </a:tc>
              </a:tr>
              <a:tr h="186239">
                <a:tc>
                  <a:txBody>
                    <a:bodyPr/>
                    <a:lstStyle/>
                    <a:p>
                      <a:pPr algn="l"/>
                      <a:r>
                        <a:rPr lang="en-US" sz="1300">
                          <a:solidFill>
                            <a:srgbClr val="000000"/>
                          </a:solidFill>
                          <a:latin typeface="Arial"/>
                        </a:rPr>
                        <a:t>Magnification</a:t>
                      </a:r>
                    </a:p>
                  </a:txBody>
                  <a:tcPr marL="6325" marR="6325" marT="6325" marB="6325">
                    <a:lnL>
                      <a:noFill/>
                    </a:lnL>
                    <a:lnR>
                      <a:noFill/>
                    </a:lnR>
                    <a:lnT>
                      <a:noFill/>
                    </a:lnT>
                    <a:lnB>
                      <a:noFill/>
                    </a:lnB>
                  </a:tcPr>
                </a:tc>
                <a:tc>
                  <a:txBody>
                    <a:bodyPr/>
                    <a:lstStyle/>
                    <a:p>
                      <a:pPr algn="l"/>
                      <a:r>
                        <a:rPr lang="en-US" sz="1300" dirty="0">
                          <a:solidFill>
                            <a:srgbClr val="000000"/>
                          </a:solidFill>
                          <a:latin typeface="Arial"/>
                        </a:rPr>
                        <a:t>The number of times an object is increased in size by a lens system.</a:t>
                      </a:r>
                    </a:p>
                  </a:txBody>
                  <a:tcPr marL="6325" marR="6325" marT="6325" marB="6325" anchor="ctr">
                    <a:lnL>
                      <a:noFill/>
                    </a:lnL>
                    <a:lnR>
                      <a:noFill/>
                    </a:lnR>
                    <a:lnT>
                      <a:noFill/>
                    </a:lnT>
                    <a:lnB>
                      <a:noFill/>
                    </a:lnB>
                  </a:tcPr>
                </a:tc>
              </a:tr>
              <a:tr h="389391">
                <a:tc>
                  <a:txBody>
                    <a:bodyPr/>
                    <a:lstStyle/>
                    <a:p>
                      <a:pPr algn="l"/>
                      <a:r>
                        <a:rPr lang="en-US" sz="1300">
                          <a:solidFill>
                            <a:srgbClr val="000000"/>
                          </a:solidFill>
                          <a:latin typeface="Arial"/>
                        </a:rPr>
                        <a:t>Numerical aperture (N.A.)</a:t>
                      </a:r>
                    </a:p>
                  </a:txBody>
                  <a:tcPr marL="6325" marR="6325" marT="6325" marB="6325">
                    <a:lnL>
                      <a:noFill/>
                    </a:lnL>
                    <a:lnR>
                      <a:noFill/>
                    </a:lnR>
                    <a:lnT>
                      <a:noFill/>
                    </a:lnT>
                    <a:lnB>
                      <a:noFill/>
                    </a:lnB>
                  </a:tcPr>
                </a:tc>
                <a:tc>
                  <a:txBody>
                    <a:bodyPr/>
                    <a:lstStyle/>
                    <a:p>
                      <a:pPr algn="l"/>
                      <a:r>
                        <a:rPr lang="en-US" sz="1300" dirty="0">
                          <a:solidFill>
                            <a:srgbClr val="000000"/>
                          </a:solidFill>
                          <a:latin typeface="Arial"/>
                        </a:rPr>
                        <a:t>A mathematical formula devised by Ernst </a:t>
                      </a:r>
                      <a:r>
                        <a:rPr lang="en-US" sz="1300" dirty="0" err="1">
                          <a:solidFill>
                            <a:srgbClr val="000000"/>
                          </a:solidFill>
                          <a:latin typeface="Arial"/>
                        </a:rPr>
                        <a:t>Abbe</a:t>
                      </a:r>
                      <a:r>
                        <a:rPr lang="en-US" sz="1300" dirty="0">
                          <a:solidFill>
                            <a:srgbClr val="000000"/>
                          </a:solidFill>
                          <a:latin typeface="Arial"/>
                        </a:rPr>
                        <a:t> for the direct comparison of the resolving power of objective lenses; the higher the N.A. the more complex and expensive the lens system becomes.</a:t>
                      </a:r>
                    </a:p>
                  </a:txBody>
                  <a:tcPr marL="6325" marR="6325" marT="6325" marB="6325" anchor="ctr">
                    <a:lnL>
                      <a:noFill/>
                    </a:lnL>
                    <a:lnR>
                      <a:noFill/>
                    </a:lnR>
                    <a:lnT>
                      <a:noFill/>
                    </a:lnT>
                    <a:lnB>
                      <a:noFill/>
                    </a:lnB>
                  </a:tcPr>
                </a:tc>
              </a:tr>
              <a:tr h="359411">
                <a:tc>
                  <a:txBody>
                    <a:bodyPr/>
                    <a:lstStyle/>
                    <a:p>
                      <a:pPr algn="l"/>
                      <a:r>
                        <a:rPr lang="en-US" sz="1300">
                          <a:solidFill>
                            <a:srgbClr val="000000"/>
                          </a:solidFill>
                          <a:latin typeface="Arial"/>
                        </a:rPr>
                        <a:t>Parfocal</a:t>
                      </a:r>
                    </a:p>
                  </a:txBody>
                  <a:tcPr marL="6325" marR="6325" marT="6325" marB="6325">
                    <a:lnL>
                      <a:noFill/>
                    </a:lnL>
                    <a:lnR>
                      <a:noFill/>
                    </a:lnR>
                    <a:lnT>
                      <a:noFill/>
                    </a:lnT>
                    <a:lnB>
                      <a:noFill/>
                    </a:lnB>
                  </a:tcPr>
                </a:tc>
                <a:tc>
                  <a:txBody>
                    <a:bodyPr/>
                    <a:lstStyle/>
                    <a:p>
                      <a:pPr algn="l"/>
                      <a:r>
                        <a:rPr lang="en-US" sz="1300" dirty="0">
                          <a:solidFill>
                            <a:srgbClr val="000000"/>
                          </a:solidFill>
                          <a:latin typeface="Arial"/>
                        </a:rPr>
                        <a:t>Characteristic of a microscope which allows the rotation from one objective to another and only requiring a small, fine focus adjustment to be in focus.</a:t>
                      </a:r>
                    </a:p>
                  </a:txBody>
                  <a:tcPr marL="6325" marR="6325" marT="6325" marB="6325" anchor="ctr">
                    <a:lnL>
                      <a:noFill/>
                    </a:lnL>
                    <a:lnR>
                      <a:noFill/>
                    </a:lnR>
                    <a:lnT>
                      <a:noFill/>
                    </a:lnT>
                    <a:lnB>
                      <a:noFill/>
                    </a:lnB>
                  </a:tcPr>
                </a:tc>
              </a:tr>
              <a:tr h="186239">
                <a:tc>
                  <a:txBody>
                    <a:bodyPr/>
                    <a:lstStyle/>
                    <a:p>
                      <a:pPr algn="l"/>
                      <a:r>
                        <a:rPr lang="en-US" sz="1300">
                          <a:solidFill>
                            <a:srgbClr val="000000"/>
                          </a:solidFill>
                          <a:latin typeface="Arial"/>
                        </a:rPr>
                        <a:t>Ocular lens</a:t>
                      </a:r>
                    </a:p>
                  </a:txBody>
                  <a:tcPr marL="6325" marR="6325" marT="6325" marB="6325">
                    <a:lnL>
                      <a:noFill/>
                    </a:lnL>
                    <a:lnR>
                      <a:noFill/>
                    </a:lnR>
                    <a:lnT>
                      <a:noFill/>
                    </a:lnT>
                    <a:lnB>
                      <a:noFill/>
                    </a:lnB>
                  </a:tcPr>
                </a:tc>
                <a:tc>
                  <a:txBody>
                    <a:bodyPr/>
                    <a:lstStyle/>
                    <a:p>
                      <a:pPr algn="l"/>
                      <a:r>
                        <a:rPr lang="en-US" sz="1300" dirty="0">
                          <a:solidFill>
                            <a:srgbClr val="000000"/>
                          </a:solidFill>
                          <a:latin typeface="Arial"/>
                        </a:rPr>
                        <a:t>The lenses closest to the eye; also called the eyepieces.</a:t>
                      </a:r>
                    </a:p>
                  </a:txBody>
                  <a:tcPr marL="6325" marR="6325" marT="6325" marB="6325" anchor="ctr">
                    <a:lnL>
                      <a:noFill/>
                    </a:lnL>
                    <a:lnR>
                      <a:noFill/>
                    </a:lnR>
                    <a:lnT>
                      <a:noFill/>
                    </a:lnT>
                    <a:lnB>
                      <a:noFill/>
                    </a:lnB>
                  </a:tcPr>
                </a:tc>
              </a:tr>
              <a:tr h="186239">
                <a:tc>
                  <a:txBody>
                    <a:bodyPr/>
                    <a:lstStyle/>
                    <a:p>
                      <a:pPr algn="l"/>
                      <a:r>
                        <a:rPr lang="en-US" sz="1300">
                          <a:solidFill>
                            <a:srgbClr val="000000"/>
                          </a:solidFill>
                          <a:latin typeface="Arial"/>
                        </a:rPr>
                        <a:t>Objective lens</a:t>
                      </a:r>
                    </a:p>
                  </a:txBody>
                  <a:tcPr marL="6325" marR="6325" marT="6325" marB="6325">
                    <a:lnL>
                      <a:noFill/>
                    </a:lnL>
                    <a:lnR>
                      <a:noFill/>
                    </a:lnR>
                    <a:lnT>
                      <a:noFill/>
                    </a:lnT>
                    <a:lnB>
                      <a:noFill/>
                    </a:lnB>
                  </a:tcPr>
                </a:tc>
                <a:tc>
                  <a:txBody>
                    <a:bodyPr/>
                    <a:lstStyle/>
                    <a:p>
                      <a:pPr algn="l"/>
                      <a:r>
                        <a:rPr lang="en-US" sz="1300">
                          <a:solidFill>
                            <a:srgbClr val="000000"/>
                          </a:solidFill>
                          <a:latin typeface="Arial"/>
                        </a:rPr>
                        <a:t>Any of the compound lenses mounted on the nosepiece.</a:t>
                      </a:r>
                    </a:p>
                  </a:txBody>
                  <a:tcPr marL="6325" marR="6325" marT="6325" marB="6325" anchor="ctr">
                    <a:lnL>
                      <a:noFill/>
                    </a:lnL>
                    <a:lnR>
                      <a:noFill/>
                    </a:lnR>
                    <a:lnT>
                      <a:noFill/>
                    </a:lnT>
                    <a:lnB>
                      <a:noFill/>
                    </a:lnB>
                  </a:tcPr>
                </a:tc>
              </a:tr>
              <a:tr h="238861">
                <a:tc>
                  <a:txBody>
                    <a:bodyPr/>
                    <a:lstStyle/>
                    <a:p>
                      <a:pPr algn="l"/>
                      <a:r>
                        <a:rPr lang="en-US" sz="1300">
                          <a:solidFill>
                            <a:srgbClr val="000000"/>
                          </a:solidFill>
                          <a:latin typeface="Arial"/>
                        </a:rPr>
                        <a:t>Oil immersion</a:t>
                      </a:r>
                    </a:p>
                  </a:txBody>
                  <a:tcPr marL="6325" marR="6325" marT="6325" marB="6325">
                    <a:lnL>
                      <a:noFill/>
                    </a:lnL>
                    <a:lnR>
                      <a:noFill/>
                    </a:lnR>
                    <a:lnT>
                      <a:noFill/>
                    </a:lnT>
                    <a:lnB>
                      <a:noFill/>
                    </a:lnB>
                  </a:tcPr>
                </a:tc>
                <a:tc>
                  <a:txBody>
                    <a:bodyPr/>
                    <a:lstStyle/>
                    <a:p>
                      <a:pPr algn="l"/>
                      <a:r>
                        <a:rPr lang="en-US" sz="1300" dirty="0">
                          <a:solidFill>
                            <a:srgbClr val="000000"/>
                          </a:solidFill>
                          <a:latin typeface="Arial"/>
                        </a:rPr>
                        <a:t>A high power objective (usually 100X) which requires an oil medium to focus the maximum light when in focus.</a:t>
                      </a:r>
                    </a:p>
                  </a:txBody>
                  <a:tcPr marL="6325" marR="6325" marT="6325" marB="6325" anchor="ctr">
                    <a:lnL>
                      <a:noFill/>
                    </a:lnL>
                    <a:lnR>
                      <a:noFill/>
                    </a:lnR>
                    <a:lnT>
                      <a:noFill/>
                    </a:lnT>
                    <a:lnB>
                      <a:noFill/>
                    </a:lnB>
                  </a:tcPr>
                </a:tc>
              </a:tr>
              <a:tr h="427023">
                <a:tc>
                  <a:txBody>
                    <a:bodyPr/>
                    <a:lstStyle/>
                    <a:p>
                      <a:pPr algn="l"/>
                      <a:r>
                        <a:rPr lang="en-US" sz="1300">
                          <a:solidFill>
                            <a:srgbClr val="000000"/>
                          </a:solidFill>
                          <a:latin typeface="Arial"/>
                        </a:rPr>
                        <a:t>Rack and pinion</a:t>
                      </a:r>
                    </a:p>
                  </a:txBody>
                  <a:tcPr marL="6325" marR="6325" marT="6325" marB="6325">
                    <a:lnL>
                      <a:noFill/>
                    </a:lnL>
                    <a:lnR>
                      <a:noFill/>
                    </a:lnR>
                    <a:lnT>
                      <a:noFill/>
                    </a:lnT>
                    <a:lnB>
                      <a:noFill/>
                    </a:lnB>
                  </a:tcPr>
                </a:tc>
                <a:tc>
                  <a:txBody>
                    <a:bodyPr/>
                    <a:lstStyle/>
                    <a:p>
                      <a:pPr algn="l"/>
                      <a:r>
                        <a:rPr lang="en-US" sz="1300" dirty="0">
                          <a:solidFill>
                            <a:srgbClr val="000000"/>
                          </a:solidFill>
                          <a:latin typeface="Arial"/>
                        </a:rPr>
                        <a:t>A device for </a:t>
                      </a:r>
                      <a:r>
                        <a:rPr lang="en-US" sz="1300" dirty="0" err="1">
                          <a:solidFill>
                            <a:srgbClr val="000000"/>
                          </a:solidFill>
                          <a:latin typeface="Arial"/>
                        </a:rPr>
                        <a:t>interconversion</a:t>
                      </a:r>
                      <a:r>
                        <a:rPr lang="en-US" sz="1300" dirty="0">
                          <a:solidFill>
                            <a:srgbClr val="000000"/>
                          </a:solidFill>
                          <a:latin typeface="Arial"/>
                        </a:rPr>
                        <a:t> of a rotary motion and a linear motion. Turning the pinion (small cog wheel) engaged in the rack (toothed bar) causes the slow linear motion of the up and down movement in the microscope.</a:t>
                      </a:r>
                    </a:p>
                  </a:txBody>
                  <a:tcPr marL="6325" marR="6325" marT="6325" marB="6325" anchor="ctr">
                    <a:lnL>
                      <a:noFill/>
                    </a:lnL>
                    <a:lnR>
                      <a:noFill/>
                    </a:lnR>
                    <a:lnT>
                      <a:noFill/>
                    </a:lnT>
                    <a:lnB>
                      <a:noFill/>
                    </a:lnB>
                  </a:tcPr>
                </a:tc>
              </a:tr>
              <a:tr h="427023">
                <a:tc>
                  <a:txBody>
                    <a:bodyPr/>
                    <a:lstStyle/>
                    <a:p>
                      <a:pPr algn="l"/>
                      <a:r>
                        <a:rPr lang="en-US" sz="1300" dirty="0">
                          <a:solidFill>
                            <a:srgbClr val="000000"/>
                          </a:solidFill>
                          <a:latin typeface="Arial"/>
                        </a:rPr>
                        <a:t>Resolving power</a:t>
                      </a:r>
                    </a:p>
                  </a:txBody>
                  <a:tcPr marL="6325" marR="6325" marT="6325" marB="6325">
                    <a:lnL>
                      <a:noFill/>
                    </a:lnL>
                    <a:lnR>
                      <a:noFill/>
                    </a:lnR>
                    <a:lnT>
                      <a:noFill/>
                    </a:lnT>
                    <a:lnB>
                      <a:noFill/>
                    </a:lnB>
                  </a:tcPr>
                </a:tc>
                <a:tc>
                  <a:txBody>
                    <a:bodyPr/>
                    <a:lstStyle/>
                    <a:p>
                      <a:pPr algn="l"/>
                      <a:r>
                        <a:rPr lang="en-US" sz="1300" dirty="0">
                          <a:solidFill>
                            <a:srgbClr val="000000"/>
                          </a:solidFill>
                          <a:latin typeface="Arial"/>
                        </a:rPr>
                        <a:t>The capacity of the optics to distinguish and separate fine detail, i.e., two points. The resolving power is limited by the N.A. of the objective and the </a:t>
                      </a:r>
                      <a:r>
                        <a:rPr lang="en-US" sz="1300" dirty="0" err="1">
                          <a:solidFill>
                            <a:srgbClr val="000000"/>
                          </a:solidFill>
                          <a:latin typeface="Arial"/>
                        </a:rPr>
                        <a:t>substage</a:t>
                      </a:r>
                      <a:r>
                        <a:rPr lang="en-US" sz="1300" dirty="0">
                          <a:solidFill>
                            <a:srgbClr val="000000"/>
                          </a:solidFill>
                          <a:latin typeface="Arial"/>
                        </a:rPr>
                        <a:t> condenser. The higher the N.A. the greater the resolving power.</a:t>
                      </a:r>
                    </a:p>
                  </a:txBody>
                  <a:tcPr marL="6325" marR="6325" marT="6325" marB="6325" anchor="ctr">
                    <a:lnL>
                      <a:noFill/>
                    </a:lnL>
                    <a:lnR>
                      <a:noFill/>
                    </a:lnR>
                    <a:lnT>
                      <a:noFill/>
                    </a:lnT>
                    <a:lnB>
                      <a:noFill/>
                    </a:lnB>
                  </a:tcPr>
                </a:tc>
              </a:tr>
            </a:tbl>
          </a:graphicData>
        </a:graphic>
      </p:graphicFrame>
      <p:sp>
        <p:nvSpPr>
          <p:cNvPr id="2150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416</Words>
  <Application>Microsoft Office PowerPoint</Application>
  <PresentationFormat>On-screen Show (4:3)</PresentationFormat>
  <Paragraphs>33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EYE</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EYE</dc:title>
  <dc:creator>ASUS P5PE-VM</dc:creator>
  <cp:lastModifiedBy>ASUS P5PE-VM</cp:lastModifiedBy>
  <cp:revision>5</cp:revision>
  <dcterms:created xsi:type="dcterms:W3CDTF">2011-02-08T11:23:04Z</dcterms:created>
  <dcterms:modified xsi:type="dcterms:W3CDTF">2011-02-08T12:07:35Z</dcterms:modified>
</cp:coreProperties>
</file>